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7" r:id="rId5"/>
    <p:sldId id="266" r:id="rId6"/>
    <p:sldId id="265" r:id="rId7"/>
    <p:sldId id="264" r:id="rId8"/>
    <p:sldId id="271" r:id="rId9"/>
    <p:sldId id="270" r:id="rId10"/>
    <p:sldId id="269" r:id="rId11"/>
    <p:sldId id="263" r:id="rId12"/>
    <p:sldId id="262" r:id="rId13"/>
    <p:sldId id="261" r:id="rId14"/>
    <p:sldId id="260" r:id="rId15"/>
    <p:sldId id="259" r:id="rId16"/>
    <p:sldId id="272" r:id="rId17"/>
    <p:sldId id="273" r:id="rId18"/>
    <p:sldId id="274" r:id="rId19"/>
    <p:sldId id="275" r:id="rId20"/>
    <p:sldId id="280" r:id="rId21"/>
    <p:sldId id="276" r:id="rId22"/>
    <p:sldId id="277" r:id="rId23"/>
    <p:sldId id="282" r:id="rId24"/>
    <p:sldId id="278" r:id="rId25"/>
    <p:sldId id="283" r:id="rId26"/>
    <p:sldId id="284"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3195-DA0A-DAE3-D072-9C4E44546F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07090B6-53DA-4451-F1C7-F010050C82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D9B618-A9F4-7532-267E-02924D320CE3}"/>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5" name="Footer Placeholder 4">
            <a:extLst>
              <a:ext uri="{FF2B5EF4-FFF2-40B4-BE49-F238E27FC236}">
                <a16:creationId xmlns:a16="http://schemas.microsoft.com/office/drawing/2014/main" id="{3CF98980-6D8A-FA4F-1E2E-CDA4507801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B6C70E-7FBC-844C-B9BE-A38A64540397}"/>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2969045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A2A2-5263-17F3-FB09-C24CC42DD9D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01BB05-33F2-920D-1EB2-4354DFD8C4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C9C46D-01A9-A7AC-5876-8974AFC82307}"/>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5" name="Footer Placeholder 4">
            <a:extLst>
              <a:ext uri="{FF2B5EF4-FFF2-40B4-BE49-F238E27FC236}">
                <a16:creationId xmlns:a16="http://schemas.microsoft.com/office/drawing/2014/main" id="{2AAA627F-6B3E-8E5F-39CE-5D039476EF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A48A88-1E4C-0110-BDB3-96CDE96F8A91}"/>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6144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90C8F3-045C-CBA9-DB18-9FFD8E8FAD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5F15D7-AB6C-379C-A0AD-A67EA8C49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AD076D-50E6-1D46-F023-C1C35A2AC733}"/>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5" name="Footer Placeholder 4">
            <a:extLst>
              <a:ext uri="{FF2B5EF4-FFF2-40B4-BE49-F238E27FC236}">
                <a16:creationId xmlns:a16="http://schemas.microsoft.com/office/drawing/2014/main" id="{658584D6-A48E-0461-A9DF-1A7459ABA2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0E6C6D-2EBF-0CBE-0468-41A6B2B28FF7}"/>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954374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A1DE7-4F15-3BF6-8648-46026CB79A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91D2EF-BAD8-13C2-F218-B7CCF1D1C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B26ED2-5648-8B80-1573-6F8B59862940}"/>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5" name="Footer Placeholder 4">
            <a:extLst>
              <a:ext uri="{FF2B5EF4-FFF2-40B4-BE49-F238E27FC236}">
                <a16:creationId xmlns:a16="http://schemas.microsoft.com/office/drawing/2014/main" id="{F3D1A99C-E194-4C89-97D1-10666685F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DE78A2-2EEE-ADA4-AFFB-750A88977FBE}"/>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33316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EAE05-0824-0AD1-85E0-FD278F02E2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BFE6FD-EB14-D987-766F-1747586FF6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8DAB69-ABF7-223A-93DF-89A2EA3F754C}"/>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5" name="Footer Placeholder 4">
            <a:extLst>
              <a:ext uri="{FF2B5EF4-FFF2-40B4-BE49-F238E27FC236}">
                <a16:creationId xmlns:a16="http://schemas.microsoft.com/office/drawing/2014/main" id="{F0EEFCF9-1766-1437-8921-1BA8B6904D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106146-5ECF-4F69-7ACB-BD7EE5551E1F}"/>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2752041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D19E-8099-ED91-D34A-B286EB91CD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56D89C-B7EB-9C19-9706-03A106BF8A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0639C7-B16E-D0E9-BC8F-51E8513ED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792829-C5EA-9537-019C-1C12A77FD46B}"/>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6" name="Footer Placeholder 5">
            <a:extLst>
              <a:ext uri="{FF2B5EF4-FFF2-40B4-BE49-F238E27FC236}">
                <a16:creationId xmlns:a16="http://schemas.microsoft.com/office/drawing/2014/main" id="{5E89722E-C4FA-94C9-40AE-A8A0471852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F7D301-9F02-8118-3DFD-7A5E95277A03}"/>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252592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97405-2905-B34F-2BC5-FFD5B1588B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0083EB-8202-0EAB-6FAC-589CE0362C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F71D05-7DA6-1588-9640-301AD36FC0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B9506D-B484-0F30-7240-6AFAB3763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B2BECA-3502-6DE8-55A4-9E57624B8D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4FAC0A-5B1C-958F-DE89-1D45243D6B53}"/>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8" name="Footer Placeholder 7">
            <a:extLst>
              <a:ext uri="{FF2B5EF4-FFF2-40B4-BE49-F238E27FC236}">
                <a16:creationId xmlns:a16="http://schemas.microsoft.com/office/drawing/2014/main" id="{EE2A5FE8-AD55-726B-D638-5770CAFD545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AD6C55-B671-323A-FC1C-55160CE70869}"/>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399844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66F3-D5A8-9763-D2A4-D8A5AA81D7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CC67C3-E366-46B0-0867-E7277A36F061}"/>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4" name="Footer Placeholder 3">
            <a:extLst>
              <a:ext uri="{FF2B5EF4-FFF2-40B4-BE49-F238E27FC236}">
                <a16:creationId xmlns:a16="http://schemas.microsoft.com/office/drawing/2014/main" id="{6A4844FD-2961-95FF-A356-456B258698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20D9F0-26AC-DAA9-F70C-7A4176663FB6}"/>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4006313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669487-5020-A9DF-9521-B0A69D073944}"/>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3" name="Footer Placeholder 2">
            <a:extLst>
              <a:ext uri="{FF2B5EF4-FFF2-40B4-BE49-F238E27FC236}">
                <a16:creationId xmlns:a16="http://schemas.microsoft.com/office/drawing/2014/main" id="{1594B1C7-8343-40B0-CEBA-D8CEA488CA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14DE9E-71CB-5E4D-1EF5-ADFF9187836D}"/>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149831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42E9-E51E-FEA6-466F-EDEA0991D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D8FB5E-5630-7FF2-6015-751010C06A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C99929-384C-942A-0CFA-E0BF2AE447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2A5D87-1F3B-50F8-8FF7-9BF6279DD886}"/>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6" name="Footer Placeholder 5">
            <a:extLst>
              <a:ext uri="{FF2B5EF4-FFF2-40B4-BE49-F238E27FC236}">
                <a16:creationId xmlns:a16="http://schemas.microsoft.com/office/drawing/2014/main" id="{8C956EAE-AC55-7C32-FD94-E00AACE1E7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D75C91-1018-37C8-C727-1BE2B4B8ACE3}"/>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2270490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9E912-68B6-5AC5-C2FA-DA673F6CF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052A84-E0AD-0FF5-BC70-60BBBB7A57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AA48754-9978-78A8-397A-901A6A029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B66CDC-85A0-CD5D-1988-E3FBC5A1DBCC}"/>
              </a:ext>
            </a:extLst>
          </p:cNvPr>
          <p:cNvSpPr>
            <a:spLocks noGrp="1"/>
          </p:cNvSpPr>
          <p:nvPr>
            <p:ph type="dt" sz="half" idx="10"/>
          </p:nvPr>
        </p:nvSpPr>
        <p:spPr/>
        <p:txBody>
          <a:bodyPr/>
          <a:lstStyle/>
          <a:p>
            <a:fld id="{3757F890-E5AE-4B49-83BF-D3C9B3441B78}" type="datetimeFigureOut">
              <a:rPr lang="en-IN" smtClean="0"/>
              <a:t>07-11-2023</a:t>
            </a:fld>
            <a:endParaRPr lang="en-IN"/>
          </a:p>
        </p:txBody>
      </p:sp>
      <p:sp>
        <p:nvSpPr>
          <p:cNvPr id="6" name="Footer Placeholder 5">
            <a:extLst>
              <a:ext uri="{FF2B5EF4-FFF2-40B4-BE49-F238E27FC236}">
                <a16:creationId xmlns:a16="http://schemas.microsoft.com/office/drawing/2014/main" id="{3261EEAF-B5EA-2FCC-A16E-B395CB10A2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9A812D-FF3C-9877-98C7-42AEB3B798B4}"/>
              </a:ext>
            </a:extLst>
          </p:cNvPr>
          <p:cNvSpPr>
            <a:spLocks noGrp="1"/>
          </p:cNvSpPr>
          <p:nvPr>
            <p:ph type="sldNum" sz="quarter" idx="12"/>
          </p:nvPr>
        </p:nvSpPr>
        <p:spPr/>
        <p:txBody>
          <a:bodyPr/>
          <a:lstStyle/>
          <a:p>
            <a:fld id="{B544D0E0-2512-4B95-8F30-B8FE010FC437}" type="slidenum">
              <a:rPr lang="en-IN" smtClean="0"/>
              <a:t>‹#›</a:t>
            </a:fld>
            <a:endParaRPr lang="en-IN"/>
          </a:p>
        </p:txBody>
      </p:sp>
    </p:spTree>
    <p:extLst>
      <p:ext uri="{BB962C8B-B14F-4D97-AF65-F5344CB8AC3E}">
        <p14:creationId xmlns:p14="http://schemas.microsoft.com/office/powerpoint/2010/main" val="280637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A3D13A-15F9-0CAC-CE4D-66C7ECA20E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384066-2BE9-77D9-18D8-618A6EB10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69BC16-6FE1-93F4-F013-88D74D3299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7F890-E5AE-4B49-83BF-D3C9B3441B78}" type="datetimeFigureOut">
              <a:rPr lang="en-IN" smtClean="0"/>
              <a:t>07-11-2023</a:t>
            </a:fld>
            <a:endParaRPr lang="en-IN"/>
          </a:p>
        </p:txBody>
      </p:sp>
      <p:sp>
        <p:nvSpPr>
          <p:cNvPr id="5" name="Footer Placeholder 4">
            <a:extLst>
              <a:ext uri="{FF2B5EF4-FFF2-40B4-BE49-F238E27FC236}">
                <a16:creationId xmlns:a16="http://schemas.microsoft.com/office/drawing/2014/main" id="{2E0BC5FC-0538-4C77-602C-D32B107CB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129F37-49D4-2FE9-80A6-5005753D0C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4D0E0-2512-4B95-8F30-B8FE010FC437}" type="slidenum">
              <a:rPr lang="en-IN" smtClean="0"/>
              <a:t>‹#›</a:t>
            </a:fld>
            <a:endParaRPr lang="en-IN"/>
          </a:p>
        </p:txBody>
      </p:sp>
    </p:spTree>
    <p:extLst>
      <p:ext uri="{BB962C8B-B14F-4D97-AF65-F5344CB8AC3E}">
        <p14:creationId xmlns:p14="http://schemas.microsoft.com/office/powerpoint/2010/main" val="20688743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link.springer.com/article/10.1007/s11042-017-4651-8#citeas"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3EFDF8-4FA9-3E10-9D85-19C9BAE1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648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7C17AC-CD7E-D510-10EA-56EFFF6FB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454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D6193-B530-CC84-78B4-756356418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4448014" y="645478"/>
            <a:ext cx="5137688" cy="646331"/>
          </a:xfrm>
          <a:prstGeom prst="rect">
            <a:avLst/>
          </a:prstGeom>
          <a:noFill/>
        </p:spPr>
        <p:txBody>
          <a:bodyPr wrap="square" rtlCol="0">
            <a:spAutoFit/>
          </a:bodyPr>
          <a:lstStyle/>
          <a:p>
            <a:r>
              <a:rPr lang="en-IN" dirty="0">
                <a:solidFill>
                  <a:schemeClr val="bg1"/>
                </a:solidFill>
              </a:rPr>
              <a:t>https://docs.google.com/spreadsheets/d/1yVCGmOho_0nv7M2PGv8Daib_zit8Ghzz/edit#gid=896660190</a:t>
            </a:r>
          </a:p>
        </p:txBody>
      </p:sp>
    </p:spTree>
    <p:extLst>
      <p:ext uri="{BB962C8B-B14F-4D97-AF65-F5344CB8AC3E}">
        <p14:creationId xmlns:p14="http://schemas.microsoft.com/office/powerpoint/2010/main" val="237576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8E8F1E-AF79-A59F-A0AE-08091A34B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648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078D8-FEB6-C7DA-9F6F-73BA7FF1E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D340A4C-5B0C-79FC-70F6-BCC2338EB53E}"/>
              </a:ext>
            </a:extLst>
          </p:cNvPr>
          <p:cNvSpPr txBox="1"/>
          <p:nvPr/>
        </p:nvSpPr>
        <p:spPr>
          <a:xfrm>
            <a:off x="4132729" y="878541"/>
            <a:ext cx="6751977" cy="461665"/>
          </a:xfrm>
          <a:prstGeom prst="rect">
            <a:avLst/>
          </a:prstGeom>
          <a:noFill/>
        </p:spPr>
        <p:txBody>
          <a:bodyPr wrap="none" rtlCol="0">
            <a:spAutoFit/>
          </a:bodyPr>
          <a:lstStyle/>
          <a:p>
            <a:r>
              <a:rPr lang="en-IN" sz="1200" dirty="0"/>
              <a:t>https://docs.google.com/spreadsheets/d/1yVCGmOho_0nv7M2PGv8Daib_zit8Ghzz/edit#gid=896660190</a:t>
            </a:r>
          </a:p>
          <a:p>
            <a:endParaRPr lang="en-IN" sz="1200" dirty="0"/>
          </a:p>
        </p:txBody>
      </p:sp>
    </p:spTree>
    <p:extLst>
      <p:ext uri="{BB962C8B-B14F-4D97-AF65-F5344CB8AC3E}">
        <p14:creationId xmlns:p14="http://schemas.microsoft.com/office/powerpoint/2010/main" val="386490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8552F-71EA-89B1-3374-DE4229010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4734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53A3B-5DA5-C1EA-E799-8E9A7364C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1641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71220"/>
            <a:ext cx="7348780" cy="890749"/>
          </a:xfrm>
        </p:spPr>
        <p:txBody>
          <a:bodyPr>
            <a:normAutofit/>
          </a:bodyPr>
          <a:lstStyle/>
          <a:p>
            <a:pPr algn="l"/>
            <a:r>
              <a:rPr lang="en-IN" sz="2800" dirty="0"/>
              <a:t>            </a:t>
            </a:r>
            <a:r>
              <a:rPr lang="en-IN" sz="2800" b="1" dirty="0">
                <a:latin typeface="+mn-lt"/>
              </a:rPr>
              <a:t>OBJECTIVE</a:t>
            </a:r>
          </a:p>
        </p:txBody>
      </p:sp>
      <p:sp>
        <p:nvSpPr>
          <p:cNvPr id="3" name="Subtitle 2"/>
          <p:cNvSpPr>
            <a:spLocks noGrp="1"/>
          </p:cNvSpPr>
          <p:nvPr>
            <p:ph type="subTitle" idx="1"/>
          </p:nvPr>
        </p:nvSpPr>
        <p:spPr>
          <a:xfrm>
            <a:off x="989309" y="1261794"/>
            <a:ext cx="9144000" cy="1655762"/>
          </a:xfrm>
        </p:spPr>
        <p:txBody>
          <a:bodyPr>
            <a:normAutofit fontScale="25000" lnSpcReduction="20000"/>
          </a:bodyPr>
          <a:lstStyle/>
          <a:p>
            <a:pPr marL="685800" indent="-685800" algn="l">
              <a:buFont typeface="Arial" panose="020B0604020202020204" pitchFamily="34" charset="0"/>
              <a:buChar char="•"/>
            </a:pPr>
            <a:r>
              <a:rPr lang="en-US" sz="4800" b="1" dirty="0"/>
              <a:t>Create an Intuitive Digital Canvas Interface</a:t>
            </a:r>
            <a:r>
              <a:rPr lang="en-US" sz="4800" dirty="0"/>
              <a:t>: </a:t>
            </a:r>
            <a:r>
              <a:rPr lang="en-US" sz="4800" dirty="0">
                <a:solidFill>
                  <a:schemeClr val="bg2">
                    <a:lumMod val="50000"/>
                    <a:lumOff val="50000"/>
                  </a:schemeClr>
                </a:solidFill>
              </a:rPr>
              <a:t>Develop an interactive digital canvas that responds to hand gestures, making it intuitive and accessible for a wide range of users, including artists, designers, educators, and professionals.</a:t>
            </a:r>
          </a:p>
          <a:p>
            <a:pPr marL="685800" indent="-685800" algn="l">
              <a:buFont typeface="Arial" panose="020B0604020202020204" pitchFamily="34" charset="0"/>
              <a:buChar char="•"/>
            </a:pPr>
            <a:r>
              <a:rPr lang="en-US" sz="4800" b="1" dirty="0"/>
              <a:t>Enhance Creative Expression</a:t>
            </a:r>
            <a:r>
              <a:rPr lang="en-US" sz="4800" dirty="0"/>
              <a:t>: </a:t>
            </a:r>
            <a:r>
              <a:rPr lang="en-US" sz="4800" dirty="0">
                <a:solidFill>
                  <a:schemeClr val="bg2">
                    <a:lumMod val="50000"/>
                    <a:lumOff val="50000"/>
                  </a:schemeClr>
                </a:solidFill>
              </a:rPr>
              <a:t>Enable users to express their creativity through natural hand movements, offering a more expressive and immersive digital content creation experience.</a:t>
            </a:r>
          </a:p>
          <a:p>
            <a:pPr marL="685800" indent="-685800" algn="l">
              <a:buFont typeface="Arial" panose="020B0604020202020204" pitchFamily="34" charset="0"/>
              <a:buChar char="•"/>
            </a:pPr>
            <a:r>
              <a:rPr lang="en-US" sz="4800" b="1" dirty="0"/>
              <a:t>Improve Accessibility</a:t>
            </a:r>
            <a:r>
              <a:rPr lang="en-US" sz="4800" dirty="0"/>
              <a:t>: </a:t>
            </a:r>
            <a:r>
              <a:rPr lang="en-US" sz="4800" dirty="0">
                <a:solidFill>
                  <a:schemeClr val="bg2">
                    <a:lumMod val="50000"/>
                    <a:lumOff val="50000"/>
                  </a:schemeClr>
                </a:solidFill>
              </a:rPr>
              <a:t>Lower barriers to entry for digital content creation by providing a touchless and intuitive interface, benefiting users with physical limitations and novice users.</a:t>
            </a:r>
          </a:p>
          <a:p>
            <a:pPr marL="685800" indent="-685800" algn="l">
              <a:buFont typeface="Arial" panose="020B0604020202020204" pitchFamily="34" charset="0"/>
              <a:buChar char="•"/>
            </a:pPr>
            <a:r>
              <a:rPr lang="en-US" sz="4800" b="1" dirty="0"/>
              <a:t>Foster Collaboration</a:t>
            </a:r>
            <a:r>
              <a:rPr lang="en-US" sz="4800" dirty="0"/>
              <a:t>: </a:t>
            </a:r>
            <a:r>
              <a:rPr lang="en-US" sz="4800" dirty="0">
                <a:solidFill>
                  <a:schemeClr val="bg2">
                    <a:lumMod val="50000"/>
                    <a:lumOff val="50000"/>
                  </a:schemeClr>
                </a:solidFill>
              </a:rPr>
              <a:t>Facilitate collaborative creativity by allowing multiple users to interact with the same canvas simultaneously, fostering teamwork and innovation.</a:t>
            </a:r>
          </a:p>
          <a:p>
            <a:pPr marL="685800" indent="-685800" algn="l">
              <a:buFont typeface="Arial" panose="020B0604020202020204" pitchFamily="34" charset="0"/>
              <a:buChar char="•"/>
            </a:pPr>
            <a:r>
              <a:rPr lang="en-US" sz="4800" b="1" dirty="0"/>
              <a:t>Advance Gesture Recognition</a:t>
            </a:r>
            <a:r>
              <a:rPr lang="en-US" sz="4800" dirty="0"/>
              <a:t>: </a:t>
            </a:r>
            <a:r>
              <a:rPr lang="en-US" sz="4800" dirty="0">
                <a:solidFill>
                  <a:schemeClr val="bg2">
                    <a:lumMod val="50000"/>
                    <a:lumOff val="50000"/>
                  </a:schemeClr>
                </a:solidFill>
              </a:rPr>
              <a:t>Achieve high levels of accuracy and responsiveness in gesture recognition, allowing for the precise interpretation of a wide range of gestures and movements.</a:t>
            </a:r>
          </a:p>
          <a:p>
            <a:pPr marL="685800" indent="-685800" algn="l">
              <a:buFont typeface="Arial" panose="020B0604020202020204" pitchFamily="34" charset="0"/>
              <a:buChar char="•"/>
            </a:pPr>
            <a:r>
              <a:rPr lang="en-US" sz="4800" b="1" dirty="0"/>
              <a:t>Support Multiple Platforms</a:t>
            </a:r>
            <a:r>
              <a:rPr lang="en-US" sz="4800" dirty="0"/>
              <a:t>: </a:t>
            </a:r>
            <a:r>
              <a:rPr lang="en-US" sz="4800" dirty="0">
                <a:solidFill>
                  <a:schemeClr val="bg2">
                    <a:lumMod val="50000"/>
                    <a:lumOff val="50000"/>
                  </a:schemeClr>
                </a:solidFill>
              </a:rPr>
              <a:t>Ensure compatibility with various devices and platforms, including desktop computers, mobile devices, and virtual reality (VR) headsets.</a:t>
            </a:r>
          </a:p>
          <a:p>
            <a:pPr marL="685800" indent="-685800" algn="l">
              <a:buFont typeface="Arial" panose="020B0604020202020204" pitchFamily="34" charset="0"/>
              <a:buChar char="•"/>
            </a:pPr>
            <a:r>
              <a:rPr lang="en-US" sz="4800" b="1" dirty="0"/>
              <a:t>Expand 3D and VR Integration</a:t>
            </a:r>
            <a:r>
              <a:rPr lang="en-US" sz="4800" dirty="0"/>
              <a:t>: </a:t>
            </a:r>
            <a:r>
              <a:rPr lang="en-US" sz="4800" dirty="0">
                <a:solidFill>
                  <a:schemeClr val="bg2">
                    <a:lumMod val="50000"/>
                    <a:lumOff val="50000"/>
                  </a:schemeClr>
                </a:solidFill>
              </a:rPr>
              <a:t>Incorporate 3D modeling capabilities and extend integration with VR devices to enable users to create and interact with 3D digital content.</a:t>
            </a:r>
          </a:p>
          <a:p>
            <a:pPr marL="685800" indent="-685800" algn="l">
              <a:buFont typeface="Arial" panose="020B0604020202020204" pitchFamily="34" charset="0"/>
              <a:buChar char="•"/>
            </a:pPr>
            <a:r>
              <a:rPr lang="en-US" sz="4800" b="1" dirty="0"/>
              <a:t>Incorporate AI Enhancements</a:t>
            </a:r>
            <a:r>
              <a:rPr lang="en-US" sz="4800" dirty="0"/>
              <a:t>: </a:t>
            </a:r>
            <a:r>
              <a:rPr lang="en-US" sz="4800" dirty="0">
                <a:solidFill>
                  <a:schemeClr val="bg2">
                    <a:lumMod val="50000"/>
                    <a:lumOff val="50000"/>
                  </a:schemeClr>
                </a:solidFill>
              </a:rPr>
              <a:t>Integrate artificial intelligence to offer features like style transfer, gesture prediction, and auto-correction to assist users in their creative process.</a:t>
            </a:r>
          </a:p>
          <a:p>
            <a:pPr marL="685800" indent="-685800" algn="l">
              <a:buFont typeface="Arial" panose="020B0604020202020204" pitchFamily="34" charset="0"/>
              <a:buChar char="•"/>
            </a:pPr>
            <a:r>
              <a:rPr lang="en-US" sz="4800" b="1" dirty="0"/>
              <a:t>Promote Emotional Expression</a:t>
            </a:r>
            <a:r>
              <a:rPr lang="en-US" sz="4800" dirty="0"/>
              <a:t>: </a:t>
            </a:r>
            <a:r>
              <a:rPr lang="en-US" sz="4800" dirty="0">
                <a:solidFill>
                  <a:schemeClr val="bg2">
                    <a:lumMod val="50000"/>
                    <a:lumOff val="50000"/>
                  </a:schemeClr>
                </a:solidFill>
              </a:rPr>
              <a:t>Implement emotion-sensing technology to adapt the canvas based on the user's emotional state, providing a unique and emotionally engaging experience.</a:t>
            </a:r>
          </a:p>
          <a:p>
            <a:pPr marL="685800" indent="-685800" algn="l">
              <a:buFont typeface="Arial" panose="020B0604020202020204" pitchFamily="34" charset="0"/>
              <a:buChar char="•"/>
            </a:pPr>
            <a:r>
              <a:rPr lang="en-US" sz="4800" b="1" dirty="0"/>
              <a:t>Educational Enhancement</a:t>
            </a:r>
            <a:r>
              <a:rPr lang="en-US" sz="4800" dirty="0"/>
              <a:t>: </a:t>
            </a:r>
            <a:r>
              <a:rPr lang="en-US" sz="4800" dirty="0">
                <a:solidFill>
                  <a:schemeClr val="bg2">
                    <a:lumMod val="50000"/>
                    <a:lumOff val="50000"/>
                  </a:schemeClr>
                </a:solidFill>
              </a:rPr>
              <a:t>Provide tools for educators to create interactive, immersive, and engaging learning experiences, particularly in art and science education.</a:t>
            </a:r>
          </a:p>
          <a:p>
            <a:pPr marL="685800" indent="-685800" algn="l">
              <a:buFont typeface="Arial" panose="020B0604020202020204" pitchFamily="34" charset="0"/>
              <a:buChar char="•"/>
            </a:pPr>
            <a:r>
              <a:rPr lang="en-US" sz="4800" b="1" dirty="0"/>
              <a:t>Streamline Professional Workflows</a:t>
            </a:r>
            <a:r>
              <a:rPr lang="en-US" sz="4800" dirty="0"/>
              <a:t>: </a:t>
            </a:r>
            <a:r>
              <a:rPr lang="en-US" sz="4800" dirty="0">
                <a:solidFill>
                  <a:schemeClr val="bg2">
                    <a:lumMod val="50000"/>
                    <a:lumOff val="50000"/>
                  </a:schemeClr>
                </a:solidFill>
              </a:rPr>
              <a:t>Enhance the efficiency and productivity of professionals in fields like design, architecture, and prototyping by enabling rapid digital content creation and manipulation.</a:t>
            </a:r>
          </a:p>
          <a:p>
            <a:pPr marL="685800" indent="-685800" algn="l">
              <a:buFont typeface="Arial" panose="020B0604020202020204" pitchFamily="34" charset="0"/>
              <a:buChar char="•"/>
            </a:pPr>
            <a:r>
              <a:rPr lang="en-US" sz="4800" b="1" dirty="0"/>
              <a:t>Ensure Data Privacy and Security</a:t>
            </a:r>
            <a:r>
              <a:rPr lang="en-US" sz="4800" dirty="0"/>
              <a:t>:</a:t>
            </a:r>
            <a:r>
              <a:rPr lang="en-US" sz="4800" dirty="0">
                <a:solidFill>
                  <a:schemeClr val="bg2">
                    <a:lumMod val="50000"/>
                    <a:lumOff val="50000"/>
                  </a:schemeClr>
                </a:solidFill>
              </a:rPr>
              <a:t> Implement robust data protection measures and ensure user privacy and security, particularly in collaborative settings.</a:t>
            </a:r>
          </a:p>
          <a:p>
            <a:pPr marL="685800" indent="-685800" algn="l">
              <a:buFont typeface="Arial" panose="020B0604020202020204" pitchFamily="34" charset="0"/>
              <a:buChar char="•"/>
            </a:pPr>
            <a:r>
              <a:rPr lang="en-US" sz="4800" b="1" dirty="0"/>
              <a:t>Cross-Platform Compatibility</a:t>
            </a:r>
            <a:r>
              <a:rPr lang="en-US" sz="4800" dirty="0"/>
              <a:t>: </a:t>
            </a:r>
            <a:r>
              <a:rPr lang="en-US" sz="4800" dirty="0">
                <a:solidFill>
                  <a:schemeClr val="bg2">
                    <a:lumMod val="50000"/>
                    <a:lumOff val="50000"/>
                  </a:schemeClr>
                </a:solidFill>
              </a:rPr>
              <a:t>Guarantee seamless integration with various operating systems and devices, allowing users to access and interact with the canvas wherever and however they choose.</a:t>
            </a:r>
          </a:p>
          <a:p>
            <a:pPr algn="l"/>
            <a:endParaRPr lang="en-IN" dirty="0"/>
          </a:p>
        </p:txBody>
      </p:sp>
    </p:spTree>
    <p:extLst>
      <p:ext uri="{BB962C8B-B14F-4D97-AF65-F5344CB8AC3E}">
        <p14:creationId xmlns:p14="http://schemas.microsoft.com/office/powerpoint/2010/main" val="2523451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mn-lt"/>
              </a:rPr>
              <a:t>ARCHITECTURE DIAGRAM</a:t>
            </a:r>
          </a:p>
        </p:txBody>
      </p:sp>
      <p:pic>
        <p:nvPicPr>
          <p:cNvPr id="2050" name="Picture 2" descr="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157" y="1690688"/>
            <a:ext cx="6247686" cy="4512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3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b="1" dirty="0">
                <a:latin typeface="+mn-lt"/>
              </a:rPr>
              <a:t>FLOW DIAGRAM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48" y="1888687"/>
            <a:ext cx="4708903" cy="4084674"/>
          </a:xfrm>
          <a:prstGeom prst="rect">
            <a:avLst/>
          </a:prstGeom>
        </p:spPr>
      </p:pic>
      <p:sp>
        <p:nvSpPr>
          <p:cNvPr id="3" name="TextBox 2"/>
          <p:cNvSpPr txBox="1"/>
          <p:nvPr/>
        </p:nvSpPr>
        <p:spPr>
          <a:xfrm>
            <a:off x="7090475" y="5114441"/>
            <a:ext cx="922149" cy="369332"/>
          </a:xfrm>
          <a:prstGeom prst="rect">
            <a:avLst/>
          </a:prstGeom>
          <a:noFill/>
        </p:spPr>
        <p:txBody>
          <a:bodyPr wrap="square" rtlCol="0">
            <a:spAutoFit/>
          </a:bodyPr>
          <a:lstStyle/>
          <a:p>
            <a:endParaRPr lang="en-IN" dirty="0"/>
          </a:p>
        </p:txBody>
      </p:sp>
      <p:sp>
        <p:nvSpPr>
          <p:cNvPr id="5" name="Oval 4"/>
          <p:cNvSpPr/>
          <p:nvPr/>
        </p:nvSpPr>
        <p:spPr>
          <a:xfrm>
            <a:off x="7390868" y="5127964"/>
            <a:ext cx="767166" cy="7594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chemeClr val="bg1"/>
                </a:solidFill>
              </a:rPr>
              <a:t>Drawing on Air Canvas</a:t>
            </a:r>
          </a:p>
        </p:txBody>
      </p:sp>
    </p:spTree>
    <p:extLst>
      <p:ext uri="{BB962C8B-B14F-4D97-AF65-F5344CB8AC3E}">
        <p14:creationId xmlns:p14="http://schemas.microsoft.com/office/powerpoint/2010/main" val="3429797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91119" y="387522"/>
            <a:ext cx="5860942" cy="885706"/>
          </a:xfrm>
        </p:spPr>
        <p:txBody>
          <a:bodyPr>
            <a:normAutofit/>
          </a:bodyPr>
          <a:lstStyle/>
          <a:p>
            <a:r>
              <a:rPr lang="en-IN" sz="3200" b="1" dirty="0">
                <a:latin typeface="+mn-lt"/>
              </a:rPr>
              <a:t>USE CASE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119" y="1713216"/>
            <a:ext cx="6009761" cy="4493704"/>
          </a:xfrm>
          <a:prstGeom prst="rect">
            <a:avLst/>
          </a:prstGeom>
        </p:spPr>
      </p:pic>
    </p:spTree>
    <p:extLst>
      <p:ext uri="{BB962C8B-B14F-4D97-AF65-F5344CB8AC3E}">
        <p14:creationId xmlns:p14="http://schemas.microsoft.com/office/powerpoint/2010/main" val="445826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E77EAD-B41D-0C92-70AB-3B1306CF3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7223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38239A-BCAD-A14A-4AA2-E9751638D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991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367" y="439272"/>
            <a:ext cx="7431437" cy="900269"/>
          </a:xfrm>
        </p:spPr>
        <p:txBody>
          <a:bodyPr>
            <a:normAutofit/>
          </a:bodyPr>
          <a:lstStyle/>
          <a:p>
            <a:r>
              <a:rPr lang="en-IN" sz="2800" b="1" dirty="0">
                <a:latin typeface="+mn-lt"/>
              </a:rPr>
              <a:t>MODULE DESCRIPTION</a:t>
            </a:r>
          </a:p>
        </p:txBody>
      </p:sp>
      <p:sp>
        <p:nvSpPr>
          <p:cNvPr id="3" name="Text Placeholder 2"/>
          <p:cNvSpPr>
            <a:spLocks noGrp="1"/>
          </p:cNvSpPr>
          <p:nvPr>
            <p:ph type="body" idx="1"/>
          </p:nvPr>
        </p:nvSpPr>
        <p:spPr>
          <a:xfrm>
            <a:off x="935367" y="1565319"/>
            <a:ext cx="10515600" cy="4616530"/>
          </a:xfrm>
        </p:spPr>
        <p:txBody>
          <a:bodyPr>
            <a:normAutofit fontScale="40000" lnSpcReduction="20000"/>
          </a:bodyPr>
          <a:lstStyle/>
          <a:p>
            <a:r>
              <a:rPr lang="en-US" sz="4000" b="1" dirty="0"/>
              <a:t>Air Canvas</a:t>
            </a:r>
            <a:r>
              <a:rPr lang="en-US" sz="4000" dirty="0"/>
              <a:t>: </a:t>
            </a:r>
            <a:r>
              <a:rPr lang="en-US" sz="4000" dirty="0">
                <a:solidFill>
                  <a:schemeClr val="bg2">
                    <a:lumMod val="50000"/>
                    <a:lumOff val="50000"/>
                  </a:schemeClr>
                </a:solidFill>
              </a:rPr>
              <a:t>This could imply a digital canvas or interface that is manipulated in the air, without the need for physical touch or a stylus. It might be a virtual environment where users can draw, write, or interact with digital content using hand gestures. This could be implemented using technologies like motion sensors, augmented reality (AR), or virtual reality (VR) systems.</a:t>
            </a:r>
          </a:p>
          <a:p>
            <a:r>
              <a:rPr lang="en-US" sz="4000" b="1" dirty="0"/>
              <a:t>Hand Gesture</a:t>
            </a:r>
            <a:r>
              <a:rPr lang="en-US" sz="4000" dirty="0"/>
              <a:t>: </a:t>
            </a:r>
            <a:r>
              <a:rPr lang="en-US" sz="4000" dirty="0">
                <a:solidFill>
                  <a:schemeClr val="bg2">
                    <a:lumMod val="50000"/>
                    <a:lumOff val="50000"/>
                  </a:schemeClr>
                </a:solidFill>
              </a:rPr>
              <a:t>Hand gestures refer to the use of specific movements or positions of the hands to interact with digital or physical objects. In the context of an "Air Canvas," hand gestures might be used to draw, erase, select, or perform other actions within the digital canvas. This would require sophisticated motion tracking and gesture recognition technology.</a:t>
            </a:r>
          </a:p>
          <a:p>
            <a:r>
              <a:rPr lang="en-US" sz="4000" dirty="0"/>
              <a:t>The specific modules or components of the air canvas include:</a:t>
            </a:r>
          </a:p>
          <a:p>
            <a:r>
              <a:rPr lang="en-US" sz="4000" b="1" dirty="0"/>
              <a:t>Motion Sensors</a:t>
            </a:r>
            <a:r>
              <a:rPr lang="en-US" sz="4000" dirty="0"/>
              <a:t>: </a:t>
            </a:r>
            <a:r>
              <a:rPr lang="en-US" sz="4000" dirty="0">
                <a:solidFill>
                  <a:schemeClr val="bg2">
                    <a:lumMod val="50000"/>
                    <a:lumOff val="50000"/>
                  </a:schemeClr>
                </a:solidFill>
              </a:rPr>
              <a:t>These sensors, such as cameras, can capture the movements and positions of a user's hands in the air.</a:t>
            </a:r>
          </a:p>
          <a:p>
            <a:r>
              <a:rPr lang="en-US" sz="4000" b="1" dirty="0"/>
              <a:t>Gesture Recognition Software</a:t>
            </a:r>
            <a:r>
              <a:rPr lang="en-US" sz="4000" dirty="0"/>
              <a:t>: </a:t>
            </a:r>
            <a:r>
              <a:rPr lang="en-US" sz="4000" dirty="0">
                <a:solidFill>
                  <a:schemeClr val="bg2">
                    <a:lumMod val="50000"/>
                    <a:lumOff val="50000"/>
                  </a:schemeClr>
                </a:solidFill>
              </a:rPr>
              <a:t>This software processes the data from the motion sensors to interpret hand gestures. It identifies specific gestures and maps them to commands or actions within the air canvas.</a:t>
            </a:r>
          </a:p>
          <a:p>
            <a:r>
              <a:rPr lang="en-US" sz="4000" b="1" dirty="0"/>
              <a:t>Virtual or Augmented Reality Display</a:t>
            </a:r>
            <a:r>
              <a:rPr lang="en-US" sz="4000" dirty="0"/>
              <a:t>:</a:t>
            </a:r>
            <a:r>
              <a:rPr lang="en-US" sz="4000" dirty="0">
                <a:solidFill>
                  <a:schemeClr val="bg2">
                    <a:lumMod val="50000"/>
                    <a:lumOff val="50000"/>
                  </a:schemeClr>
                </a:solidFill>
              </a:rPr>
              <a:t> To provide a visual representation of the air canvas and enable the user to see the results of their gestures. This could be a head-mounted display or a screen.</a:t>
            </a:r>
          </a:p>
          <a:p>
            <a:r>
              <a:rPr lang="en-US" sz="4000" b="1" dirty="0"/>
              <a:t>Interactive Software</a:t>
            </a:r>
            <a:r>
              <a:rPr lang="en-US" sz="4000" dirty="0"/>
              <a:t>: </a:t>
            </a:r>
            <a:r>
              <a:rPr lang="en-US" sz="4000" dirty="0">
                <a:solidFill>
                  <a:schemeClr val="bg2">
                    <a:lumMod val="50000"/>
                    <a:lumOff val="50000"/>
                  </a:schemeClr>
                </a:solidFill>
              </a:rPr>
              <a:t>The software or application that enables users to draw, write, or interact with the virtual canvas. It receives input from the gesture recognition system and displays the results on the virtual canvas.</a:t>
            </a:r>
          </a:p>
          <a:p>
            <a:r>
              <a:rPr lang="en-US" sz="4000" b="1" dirty="0"/>
              <a:t>User Interface</a:t>
            </a:r>
            <a:r>
              <a:rPr lang="en-US" sz="4000" dirty="0"/>
              <a:t>: </a:t>
            </a:r>
            <a:r>
              <a:rPr lang="en-US" sz="4000" dirty="0">
                <a:solidFill>
                  <a:schemeClr val="bg2">
                    <a:lumMod val="50000"/>
                    <a:lumOff val="50000"/>
                  </a:schemeClr>
                </a:solidFill>
              </a:rPr>
              <a:t>This is what the user interacts with, and it could include virtual tools like pens, brushes, erasers, color palettes, and other options for creating or editing content.</a:t>
            </a:r>
          </a:p>
          <a:p>
            <a:r>
              <a:rPr lang="en-US" sz="4000" b="1" dirty="0"/>
              <a:t>Feedback Mechanism</a:t>
            </a:r>
            <a:r>
              <a:rPr lang="en-US" sz="4000" dirty="0"/>
              <a:t>: </a:t>
            </a:r>
            <a:r>
              <a:rPr lang="en-US" sz="4000" dirty="0">
                <a:solidFill>
                  <a:schemeClr val="bg2">
                    <a:lumMod val="50000"/>
                    <a:lumOff val="50000"/>
                  </a:schemeClr>
                </a:solidFill>
              </a:rPr>
              <a:t>Providing haptic feedback, sounds, or visual cues to let the user know that their gestures have been recognized and actions have been performed.</a:t>
            </a:r>
          </a:p>
          <a:p>
            <a:endParaRPr lang="en-IN" dirty="0"/>
          </a:p>
        </p:txBody>
      </p:sp>
    </p:spTree>
    <p:extLst>
      <p:ext uri="{BB962C8B-B14F-4D97-AF65-F5344CB8AC3E}">
        <p14:creationId xmlns:p14="http://schemas.microsoft.com/office/powerpoint/2010/main" val="3704314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8B22A-171E-EB67-4281-024F2171A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3646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DAC50-FC58-C584-6975-92ABB5E4E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6355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5162" y="331695"/>
            <a:ext cx="9144000" cy="648194"/>
          </a:xfrm>
        </p:spPr>
        <p:txBody>
          <a:bodyPr>
            <a:normAutofit/>
          </a:bodyPr>
          <a:lstStyle/>
          <a:p>
            <a:pPr algn="l"/>
            <a:r>
              <a:rPr lang="en-IN" sz="3200" b="1" dirty="0">
                <a:latin typeface="+mn-lt"/>
              </a:rPr>
              <a:t>OUTPUT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662" r="58473" b="31471"/>
          <a:stretch/>
        </p:blipFill>
        <p:spPr>
          <a:xfrm>
            <a:off x="325162" y="1306540"/>
            <a:ext cx="3456122" cy="3177152"/>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 t="2191" r="55547" b="36313"/>
          <a:stretch/>
        </p:blipFill>
        <p:spPr>
          <a:xfrm>
            <a:off x="4054556" y="1306540"/>
            <a:ext cx="4082887" cy="3177152"/>
          </a:xfrm>
          <a:prstGeom prst="rect">
            <a:avLst/>
          </a:prstGeom>
        </p:spPr>
      </p:pic>
      <p:pic>
        <p:nvPicPr>
          <p:cNvPr id="7" name="Picture 6">
            <a:extLst>
              <a:ext uri="{FF2B5EF4-FFF2-40B4-BE49-F238E27FC236}">
                <a16:creationId xmlns:a16="http://schemas.microsoft.com/office/drawing/2014/main" id="{C1E62CD8-CAD3-E2E4-CDDE-0CC12890BCDF}"/>
              </a:ext>
            </a:extLst>
          </p:cNvPr>
          <p:cNvPicPr>
            <a:picLocks noChangeAspect="1"/>
          </p:cNvPicPr>
          <p:nvPr/>
        </p:nvPicPr>
        <p:blipFill rotWithShape="1">
          <a:blip r:embed="rId4">
            <a:extLst>
              <a:ext uri="{28A0092B-C50C-407E-A947-70E740481C1C}">
                <a14:useLocalDpi xmlns:a14="http://schemas.microsoft.com/office/drawing/2010/main" val="0"/>
              </a:ext>
            </a:extLst>
          </a:blip>
          <a:srcRect l="699" t="-356" r="-699" b="91765"/>
          <a:stretch/>
        </p:blipFill>
        <p:spPr>
          <a:xfrm>
            <a:off x="0" y="5304371"/>
            <a:ext cx="12192000" cy="573740"/>
          </a:xfrm>
          <a:prstGeom prst="rect">
            <a:avLst/>
          </a:prstGeom>
        </p:spPr>
      </p:pic>
      <p:pic>
        <p:nvPicPr>
          <p:cNvPr id="12" name="Picture 11">
            <a:extLst>
              <a:ext uri="{FF2B5EF4-FFF2-40B4-BE49-F238E27FC236}">
                <a16:creationId xmlns:a16="http://schemas.microsoft.com/office/drawing/2014/main" id="{9D7F0C4C-4C5B-A394-60C1-E2909399C18C}"/>
              </a:ext>
            </a:extLst>
          </p:cNvPr>
          <p:cNvPicPr>
            <a:picLocks noChangeAspect="1"/>
          </p:cNvPicPr>
          <p:nvPr/>
        </p:nvPicPr>
        <p:blipFill rotWithShape="1">
          <a:blip r:embed="rId5">
            <a:extLst>
              <a:ext uri="{28A0092B-C50C-407E-A947-70E740481C1C}">
                <a14:useLocalDpi xmlns:a14="http://schemas.microsoft.com/office/drawing/2010/main" val="0"/>
              </a:ext>
            </a:extLst>
          </a:blip>
          <a:srcRect r="57646" b="41046"/>
          <a:stretch/>
        </p:blipFill>
        <p:spPr>
          <a:xfrm>
            <a:off x="8410715" y="1306540"/>
            <a:ext cx="3639671" cy="3177152"/>
          </a:xfrm>
          <a:prstGeom prst="rect">
            <a:avLst/>
          </a:prstGeom>
        </p:spPr>
      </p:pic>
    </p:spTree>
    <p:extLst>
      <p:ext uri="{BB962C8B-B14F-4D97-AF65-F5344CB8AC3E}">
        <p14:creationId xmlns:p14="http://schemas.microsoft.com/office/powerpoint/2010/main" val="3966114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D76278-68C1-698B-9A20-04E2D13C4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299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9E71C9-B2D9-9D2E-D5BE-63E41402D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3316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6" y="85239"/>
            <a:ext cx="11569484" cy="6507835"/>
          </a:xfrm>
          <a:prstGeom prst="rect">
            <a:avLst/>
          </a:prstGeom>
        </p:spPr>
      </p:pic>
      <p:sp>
        <p:nvSpPr>
          <p:cNvPr id="7" name="TextBox 6"/>
          <p:cNvSpPr txBox="1"/>
          <p:nvPr/>
        </p:nvSpPr>
        <p:spPr>
          <a:xfrm>
            <a:off x="1363851" y="1906289"/>
            <a:ext cx="3180358" cy="276999"/>
          </a:xfrm>
          <a:prstGeom prst="rect">
            <a:avLst/>
          </a:prstGeom>
          <a:noFill/>
        </p:spPr>
        <p:txBody>
          <a:bodyPr wrap="none" rtlCol="0">
            <a:spAutoFit/>
          </a:bodyPr>
          <a:lstStyle/>
          <a:p>
            <a:r>
              <a:rPr lang="en-IN" sz="1200" dirty="0">
                <a:solidFill>
                  <a:schemeClr val="bg1"/>
                </a:solidFill>
              </a:rPr>
              <a:t>https://ieeexplore.ieee.org/document/9971903</a:t>
            </a:r>
          </a:p>
        </p:txBody>
      </p:sp>
      <p:sp>
        <p:nvSpPr>
          <p:cNvPr id="8" name="TextBox 7"/>
          <p:cNvSpPr txBox="1"/>
          <p:nvPr/>
        </p:nvSpPr>
        <p:spPr>
          <a:xfrm>
            <a:off x="1363849" y="5409550"/>
            <a:ext cx="3041217" cy="253916"/>
          </a:xfrm>
          <a:prstGeom prst="rect">
            <a:avLst/>
          </a:prstGeom>
          <a:noFill/>
        </p:spPr>
        <p:txBody>
          <a:bodyPr wrap="none" rtlCol="0">
            <a:spAutoFit/>
          </a:bodyPr>
          <a:lstStyle/>
          <a:p>
            <a:r>
              <a:rPr lang="en-IN" sz="1050" dirty="0"/>
              <a:t>https://github.com/topics/3d-hand-pose-estimation</a:t>
            </a:r>
          </a:p>
        </p:txBody>
      </p:sp>
      <p:sp>
        <p:nvSpPr>
          <p:cNvPr id="2" name="TextBox 1">
            <a:extLst>
              <a:ext uri="{FF2B5EF4-FFF2-40B4-BE49-F238E27FC236}">
                <a16:creationId xmlns:a16="http://schemas.microsoft.com/office/drawing/2014/main" id="{7373CCAA-3D98-0E7C-B7C8-BCFD9E904187}"/>
              </a:ext>
            </a:extLst>
          </p:cNvPr>
          <p:cNvSpPr txBox="1"/>
          <p:nvPr/>
        </p:nvSpPr>
        <p:spPr>
          <a:xfrm>
            <a:off x="2385826" y="1583123"/>
            <a:ext cx="3302443" cy="461665"/>
          </a:xfrm>
          <a:prstGeom prst="rect">
            <a:avLst/>
          </a:prstGeom>
          <a:noFill/>
        </p:spPr>
        <p:txBody>
          <a:bodyPr wrap="none" rtlCol="0">
            <a:spAutoFit/>
          </a:bodyPr>
          <a:lstStyle/>
          <a:p>
            <a:r>
              <a:rPr lang="en-US" sz="1200" dirty="0">
                <a:hlinkClick r:id="rId3">
                  <a:extLst>
                    <a:ext uri="{A12FA001-AC4F-418D-AE19-62706E023703}">
                      <ahyp:hlinkClr xmlns:ahyp="http://schemas.microsoft.com/office/drawing/2018/hyperlinkcolor" val="tx"/>
                    </a:ext>
                  </a:extLst>
                </a:hlinkClick>
              </a:rPr>
              <a:t>Hierarchical topology based hand pose estimation</a:t>
            </a:r>
            <a:br>
              <a:rPr lang="en-US" sz="1200" dirty="0">
                <a:hlinkClick r:id="rId3">
                  <a:extLst>
                    <a:ext uri="{A12FA001-AC4F-418D-AE19-62706E023703}">
                      <ahyp:hlinkClr xmlns:ahyp="http://schemas.microsoft.com/office/drawing/2018/hyperlinkcolor" val="tx"/>
                    </a:ext>
                  </a:extLst>
                </a:hlinkClick>
              </a:rPr>
            </a:br>
            <a:r>
              <a:rPr lang="en-US" sz="1200" dirty="0">
                <a:hlinkClick r:id="rId3">
                  <a:extLst>
                    <a:ext uri="{A12FA001-AC4F-418D-AE19-62706E023703}">
                      <ahyp:hlinkClr xmlns:ahyp="http://schemas.microsoft.com/office/drawing/2018/hyperlinkcolor" val="tx"/>
                    </a:ext>
                  </a:extLst>
                </a:hlinkClick>
              </a:rPr>
              <a:t> from a single depth image | SpringerLink</a:t>
            </a:r>
            <a:endParaRPr lang="en-IN" sz="1200" dirty="0"/>
          </a:p>
        </p:txBody>
      </p:sp>
      <p:sp>
        <p:nvSpPr>
          <p:cNvPr id="5" name="Rectangle: Rounded Corners 4">
            <a:extLst>
              <a:ext uri="{FF2B5EF4-FFF2-40B4-BE49-F238E27FC236}">
                <a16:creationId xmlns:a16="http://schemas.microsoft.com/office/drawing/2014/main" id="{4446D26E-73AC-6AC3-CA5D-F9DEA600940B}"/>
              </a:ext>
            </a:extLst>
          </p:cNvPr>
          <p:cNvSpPr/>
          <p:nvPr/>
        </p:nvSpPr>
        <p:spPr>
          <a:xfrm>
            <a:off x="1363849" y="2115671"/>
            <a:ext cx="4324420" cy="645458"/>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0976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5A870-5951-97A6-1BC7-54E306B74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7701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D6798-9BE2-E799-9BE2-ACB8DF3E1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E9757E0-6C8F-D517-5F27-CE0B18865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99247"/>
            <a:ext cx="4903694" cy="54595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14009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70C677-68E4-6B04-E8C1-F849BC0FC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EB94777-D55E-C9FC-12FE-882EF8800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4776"/>
            <a:ext cx="4930588" cy="59167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57216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92C25-EFCE-35D1-A222-FF20EDB93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37757EA-8F89-C20F-1F24-145D25A60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708213"/>
            <a:ext cx="4912659" cy="537882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53557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CDA8F-771D-EAF6-0FA8-5FB539797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38E891F-05CE-BFD5-F4A6-3A3958FD4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537882"/>
            <a:ext cx="5038165" cy="565673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244042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9FDA1E-3CB0-3ED3-D108-C3946BACA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4982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BBE3F-97C7-7C19-35EB-44E9CB84E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1123880"/>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TotalTime>
  <Words>805</Words>
  <Application>Microsoft Office PowerPoint</Application>
  <PresentationFormat>Widescreen</PresentationFormat>
  <Paragraphs>34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OBJECTIVE</vt:lpstr>
      <vt:lpstr>ARCHITECTURE DIAGRAM</vt:lpstr>
      <vt:lpstr>FLOW DIAGRAM</vt:lpstr>
      <vt:lpstr>USE CASE DIAGRAM</vt:lpstr>
      <vt:lpstr>PowerPoint Presentation</vt:lpstr>
      <vt:lpstr>MODULE DESCRIPTION</vt:lpstr>
      <vt:lpstr>PowerPoint Presentation</vt:lpstr>
      <vt:lpstr>PowerPoint Presentation</vt:lpstr>
      <vt:lpstr>OUTPUT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Achal</dc:creator>
  <cp:lastModifiedBy>Achal Kamboj</cp:lastModifiedBy>
  <cp:revision>24</cp:revision>
  <dcterms:created xsi:type="dcterms:W3CDTF">2023-09-14T06:51:08Z</dcterms:created>
  <dcterms:modified xsi:type="dcterms:W3CDTF">2023-11-07T07:56:59Z</dcterms:modified>
</cp:coreProperties>
</file>